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3" r:id="rId3"/>
    <p:sldId id="268" r:id="rId4"/>
    <p:sldId id="264" r:id="rId5"/>
    <p:sldId id="265" r:id="rId6"/>
    <p:sldId id="266" r:id="rId7"/>
    <p:sldId id="267" r:id="rId8"/>
    <p:sldId id="269" r:id="rId9"/>
    <p:sldId id="270" r:id="rId10"/>
    <p:sldId id="271" r:id="rId11"/>
    <p:sldId id="272" r:id="rId1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  <a:srgbClr val="6699FF"/>
    <a:srgbClr val="3366FF"/>
    <a:srgbClr val="00FF00"/>
    <a:srgbClr val="FF6600"/>
    <a:srgbClr val="0070C0"/>
    <a:srgbClr val="3366CC"/>
    <a:srgbClr val="0066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37" autoAdjust="0"/>
    <p:restoredTop sz="94628" autoAdjust="0"/>
  </p:normalViewPr>
  <p:slideViewPr>
    <p:cSldViewPr>
      <p:cViewPr varScale="1">
        <p:scale>
          <a:sx n="70" d="100"/>
          <a:sy n="70" d="100"/>
        </p:scale>
        <p:origin x="14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3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erofejeff\AppData\Local\Microsoft\Windows\Temporary%20Internet%20Files\Content.Outlook\RG32SCXB\Piirakk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MAG</c:v>
                </c:pt>
                <c:pt idx="1">
                  <c:v>NO MAG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44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TG</c:v>
                </c:pt>
                <c:pt idx="1">
                  <c:v>NO TG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31</c:v>
                </c:pt>
                <c:pt idx="1">
                  <c:v>15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WAG</c:v>
                </c:pt>
                <c:pt idx="1">
                  <c:v>NO WAG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45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RG</c:v>
                </c:pt>
                <c:pt idx="1">
                  <c:v>NO RG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43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TRA</c:v>
                </c:pt>
                <c:pt idx="1">
                  <c:v>NO TRA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34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GfA</c:v>
                </c:pt>
                <c:pt idx="1">
                  <c:v>NO GfA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33</c:v>
                </c:pt>
                <c:pt idx="1">
                  <c:v>13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ACRO</c:v>
                </c:pt>
                <c:pt idx="1">
                  <c:v>NO ACRO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29</c:v>
                </c:pt>
                <c:pt idx="1">
                  <c:v>17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[Piirakka.xlsx]Taul1!$B$3:$B$5</c:f>
              <c:strCache>
                <c:ptCount val="3"/>
                <c:pt idx="0">
                  <c:v>AER</c:v>
                </c:pt>
                <c:pt idx="1">
                  <c:v>NO AER</c:v>
                </c:pt>
                <c:pt idx="2">
                  <c:v>NO ANSWER</c:v>
                </c:pt>
              </c:strCache>
            </c:strRef>
          </c:cat>
          <c:val>
            <c:numRef>
              <c:f>[Piirakka.xlsx]Taul1!$C$3:$C$5</c:f>
              <c:numCache>
                <c:formatCode>General</c:formatCode>
                <c:ptCount val="3"/>
                <c:pt idx="0">
                  <c:v>31</c:v>
                </c:pt>
                <c:pt idx="1">
                  <c:v>15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CH" smtClean="0"/>
              <a:t>Réunions CP et CE - 12 au 14 septembre 2013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CH" smtClean="0"/>
              <a:t>Réunion du CP - juin 2013</a:t>
            </a: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7DDF28-CF76-475D-912E-668409D6221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331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CH" smtClean="0"/>
              <a:t>Réunions CP et CE - 12 au 14 septembre 2013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Cliquez pour modifier les styles du texte du masque</a:t>
            </a:r>
          </a:p>
          <a:p>
            <a:pPr lvl="1"/>
            <a:r>
              <a:rPr lang="en-US" noProof="0" smtClean="0"/>
              <a:t>Deuxième niveau</a:t>
            </a:r>
          </a:p>
          <a:p>
            <a:pPr lvl="2"/>
            <a:r>
              <a:rPr lang="en-US" noProof="0" smtClean="0"/>
              <a:t>Troisième niveau</a:t>
            </a:r>
          </a:p>
          <a:p>
            <a:pPr lvl="3"/>
            <a:r>
              <a:rPr lang="en-US" noProof="0" smtClean="0"/>
              <a:t>Quatrième niveau</a:t>
            </a:r>
          </a:p>
          <a:p>
            <a:pPr lvl="4"/>
            <a:r>
              <a:rPr lang="en-US" noProof="0" smtClean="0"/>
              <a:t>Cinquième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CH" smtClean="0"/>
              <a:t>Réunion du CP - juin 2013</a:t>
            </a: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A8D6EA5-1F63-43E8-B0CC-D608804C14E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735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470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94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376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60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692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897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28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13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687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020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39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40860-AE66-4348-BD1C-1E244C60AC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5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7472F-A72C-4361-A30D-A8A563EDA12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9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346F2-D18D-4FE3-AE1B-CCA99C9F89D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70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3E32D-6ADA-4567-AC33-5AE00E2C539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FEBD2-4D36-4B65-A76F-3957FED674C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1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B31D3-5A69-477C-863E-9B7A222BBFD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47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A0665-CDC6-4371-9F4B-D3FA38853CF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9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1383C-E655-4BD7-B315-E2B6DBA99D9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8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36EE-047C-4524-9000-695A034D316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0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E632B-6158-4E55-B021-54BE0554B57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4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6A583-0B6A-4D51-998B-CB74BBB17E7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6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7104A-9554-4E35-BCEC-7643F6D5051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72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fr-CH" smtClean="0"/>
              <a:t>Réunions CP et CE  - 12 au 14 septembre 2013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8127207-1AF7-4440-8A3E-722AC44B005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95536" y="253405"/>
            <a:ext cx="3676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4000" b="1" dirty="0" smtClean="0"/>
              <a:t>AFFILIATIONS</a:t>
            </a:r>
          </a:p>
        </p:txBody>
      </p:sp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5868144" y="1902311"/>
            <a:ext cx="29163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/>
              <a:t>EUROPE = </a:t>
            </a:r>
          </a:p>
          <a:p>
            <a:r>
              <a:rPr lang="fr-CH" sz="2800" b="1" dirty="0" smtClean="0"/>
              <a:t>51 COUNTRIES IN TOTAL ON CONTINENT + </a:t>
            </a:r>
            <a:r>
              <a:rPr lang="fr-CH" sz="2800" b="1" dirty="0" err="1" smtClean="0"/>
              <a:t>Israel</a:t>
            </a:r>
            <a:r>
              <a:rPr lang="fr-CH" sz="2800" b="1" dirty="0" smtClean="0"/>
              <a:t> = 52</a:t>
            </a:r>
            <a:endParaRPr lang="fr-CH" sz="2800" b="1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30283"/>
            <a:ext cx="5112568" cy="541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783572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</a:t>
            </a:r>
          </a:p>
          <a:p>
            <a:r>
              <a:rPr lang="fr-CH" sz="4000" b="1" dirty="0" smtClean="0"/>
              <a:t>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AEROBIC GYMNASTICS = 31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88396" y="2708920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65 %</a:t>
              </a:r>
              <a:endParaRPr lang="fr-CH" sz="2800" b="1" dirty="0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273050" y="3513451"/>
            <a:ext cx="48030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ALB, GER, AUT, AZE, BEL, BLR, BUL, ESP, EST, FIN, FRA, GBR, GRE, HUN, IRL, ISR, ITA, LAT, LTU, MDA, NED, POR, CZE, ROU, RUS, SLO, SRB, SVK, SWE, TUR, UKR</a:t>
            </a:r>
          </a:p>
          <a:p>
            <a:pPr algn="just"/>
            <a:endParaRPr lang="fr-CH" dirty="0">
              <a:solidFill>
                <a:srgbClr val="FF0000"/>
              </a:solidFill>
            </a:endParaRPr>
          </a:p>
          <a:p>
            <a:pPr algn="just"/>
            <a:r>
              <a:rPr lang="fr-CH" b="1" dirty="0" smtClean="0">
                <a:solidFill>
                  <a:srgbClr val="FF0000"/>
                </a:solidFill>
              </a:rPr>
              <a:t>AND, ARM, CYP</a:t>
            </a:r>
            <a:r>
              <a:rPr lang="fr-CH" b="1" dirty="0">
                <a:solidFill>
                  <a:srgbClr val="FF0000"/>
                </a:solidFill>
              </a:rPr>
              <a:t>, </a:t>
            </a:r>
            <a:r>
              <a:rPr lang="fr-CH" b="1" dirty="0" smtClean="0">
                <a:solidFill>
                  <a:srgbClr val="FF0000"/>
                </a:solidFill>
              </a:rPr>
              <a:t>CRO, DEN, GEO, ISL, LIE, LUX,  MON, MLT, NOR, POL, SMR, SUI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4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157680"/>
              </p:ext>
            </p:extLst>
          </p:nvPr>
        </p:nvGraphicFramePr>
        <p:xfrm>
          <a:off x="3383868" y="2584276"/>
          <a:ext cx="7416824" cy="4373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735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644269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TEAMGYM = 17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73050" y="2584276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>
                <a:solidFill>
                  <a:schemeClr val="accent2"/>
                </a:solidFill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31 %</a:t>
              </a:r>
              <a:endParaRPr lang="fr-CH" sz="2800" b="1" dirty="0"/>
            </a:p>
          </p:txBody>
        </p:sp>
      </p:grpSp>
      <p:graphicFrame>
        <p:nvGraphicFramePr>
          <p:cNvPr id="11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612877"/>
              </p:ext>
            </p:extLst>
          </p:nvPr>
        </p:nvGraphicFramePr>
        <p:xfrm>
          <a:off x="3222104" y="38364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273050" y="3513451"/>
            <a:ext cx="48030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GER, AUT, DEN, EST, FIN, FRA, GBR, ISL, NED, NOR, POR, CZE, RUS, SLO, SMR, SVK, SWE</a:t>
            </a:r>
          </a:p>
          <a:p>
            <a:pPr algn="just"/>
            <a:endParaRPr lang="fr-CH" dirty="0">
              <a:solidFill>
                <a:srgbClr val="FF0000"/>
              </a:solidFill>
            </a:endParaRPr>
          </a:p>
          <a:p>
            <a:pPr algn="just"/>
            <a:r>
              <a:rPr lang="fr-CH" b="1" dirty="0" smtClean="0">
                <a:solidFill>
                  <a:srgbClr val="FF0000"/>
                </a:solidFill>
              </a:rPr>
              <a:t>ALB, AND, ARM, AZE, BEL, BLR, BUL, CYP</a:t>
            </a:r>
            <a:r>
              <a:rPr lang="fr-CH" b="1" dirty="0">
                <a:solidFill>
                  <a:srgbClr val="FF0000"/>
                </a:solidFill>
              </a:rPr>
              <a:t>, </a:t>
            </a:r>
            <a:r>
              <a:rPr lang="fr-CH" b="1" dirty="0" smtClean="0">
                <a:solidFill>
                  <a:srgbClr val="FF0000"/>
                </a:solidFill>
              </a:rPr>
              <a:t>CRO, ESP, GEO, GRE, HUN, IRL, ISR, ITA, LAT, LIE, LTU, LUX, MLT, MDA, MON, POL, ROU, SRB, SUI, TUR, UKR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4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459078"/>
              </p:ext>
            </p:extLst>
          </p:nvPr>
        </p:nvGraphicFramePr>
        <p:xfrm>
          <a:off x="3100400" y="2301542"/>
          <a:ext cx="7983760" cy="4556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2442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95536" y="253405"/>
            <a:ext cx="3676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4000" b="1" dirty="0" smtClean="0"/>
              <a:t>AFFILIATIONS</a:t>
            </a:r>
          </a:p>
        </p:txBody>
      </p:sp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5796136" y="1916832"/>
            <a:ext cx="30243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/>
              <a:t>TOTAL COUNTRIES AFFILIATED to UEG = 48 </a:t>
            </a:r>
            <a:br>
              <a:rPr lang="fr-CH" sz="2800" b="1" dirty="0" smtClean="0"/>
            </a:br>
            <a:r>
              <a:rPr lang="fr-CH" sz="2000" b="1" dirty="0" smtClean="0"/>
              <a:t>(</a:t>
            </a:r>
            <a:r>
              <a:rPr lang="fr-CH" sz="2000" b="1" dirty="0" err="1" smtClean="0"/>
              <a:t>inc.</a:t>
            </a:r>
            <a:r>
              <a:rPr lang="fr-CH" sz="2000" b="1" dirty="0" smtClean="0"/>
              <a:t> </a:t>
            </a:r>
            <a:r>
              <a:rPr lang="fr-CH" sz="2000" b="1" dirty="0" err="1" smtClean="0"/>
              <a:t>Israel</a:t>
            </a:r>
            <a:r>
              <a:rPr lang="fr-CH" sz="2000" b="1" dirty="0" smtClean="0"/>
              <a:t>)</a:t>
            </a:r>
          </a:p>
          <a:p>
            <a:endParaRPr lang="fr-CH" sz="2800" b="1" dirty="0"/>
          </a:p>
          <a:p>
            <a:r>
              <a:rPr lang="fr-CH" sz="2000" b="1" dirty="0" smtClean="0"/>
              <a:t>No: Kazakhstan, </a:t>
            </a:r>
            <a:r>
              <a:rPr lang="fr-CH" sz="2000" b="1" dirty="0" err="1" smtClean="0"/>
              <a:t>Bosnia</a:t>
            </a:r>
            <a:r>
              <a:rPr lang="fr-CH" sz="2000" b="1" dirty="0" smtClean="0"/>
              <a:t> and </a:t>
            </a:r>
            <a:r>
              <a:rPr lang="fr-CH" sz="2000" b="1" dirty="0" err="1" smtClean="0"/>
              <a:t>Herzegovina</a:t>
            </a:r>
            <a:r>
              <a:rPr lang="fr-CH" sz="2000" b="1" dirty="0" smtClean="0"/>
              <a:t>, Kosovo, Vatican City</a:t>
            </a:r>
            <a:endParaRPr lang="fr-CH" sz="2000" b="1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30283"/>
            <a:ext cx="5112568" cy="541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95536" y="253405"/>
            <a:ext cx="22817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4000" b="1" dirty="0" smtClean="0"/>
              <a:t>SURVEY</a:t>
            </a:r>
          </a:p>
        </p:txBody>
      </p:sp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6012160" y="1916832"/>
            <a:ext cx="28083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 smtClean="0"/>
              <a:t>ANSWERS FROM 46 NF</a:t>
            </a:r>
          </a:p>
          <a:p>
            <a:endParaRPr lang="fr-CH" sz="2800" b="1" dirty="0"/>
          </a:p>
          <a:p>
            <a:r>
              <a:rPr lang="fr-CH" sz="2800" b="1" dirty="0" smtClean="0"/>
              <a:t>No </a:t>
            </a:r>
            <a:r>
              <a:rPr lang="fr-CH" sz="2800" b="1" dirty="0" err="1" smtClean="0"/>
              <a:t>answer</a:t>
            </a:r>
            <a:r>
              <a:rPr lang="fr-CH" sz="2800" b="1" dirty="0" smtClean="0"/>
              <a:t> : MKD, MNE</a:t>
            </a:r>
            <a:endParaRPr lang="fr-CH" sz="2800" b="1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30283"/>
            <a:ext cx="5112568" cy="541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6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697163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MEN’S ARTISTICS = 44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395536" y="2924944"/>
            <a:ext cx="2988352" cy="648072"/>
            <a:chOff x="395536" y="3284984"/>
            <a:chExt cx="2988352" cy="648072"/>
          </a:xfrm>
        </p:grpSpPr>
        <p:sp>
          <p:nvSpPr>
            <p:cNvPr id="2" name="Flèche droite 1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3" name="ZoneTexte 2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92 %</a:t>
              </a:r>
              <a:endParaRPr lang="fr-CH" sz="2800" b="1" dirty="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244594" y="3861048"/>
            <a:ext cx="52635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ALB, GER, AND, ARM, AUT, AZE, BEL, BLR, BUL, CYP, CRO, DEN, ESP, FIN, FRA, GEO, GBR, GRE, HUN, IRL, ISL, ISR, ITA, LAT, LTU, LUX, MLT, MDA, MON, NOR, NED, POL, POR, CZE, ROU, RUS, SMR, SRB, SVK, SLO, SWE, SUI, TUR, UKR</a:t>
            </a:r>
          </a:p>
          <a:p>
            <a:endParaRPr lang="fr-CH" b="1" dirty="0" smtClean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FF0000"/>
                </a:solidFill>
              </a:rPr>
              <a:t>EST, LIE</a:t>
            </a:r>
          </a:p>
          <a:p>
            <a:endParaRPr lang="fr-CH" b="1" dirty="0" smtClean="0"/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6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137735"/>
              </p:ext>
            </p:extLst>
          </p:nvPr>
        </p:nvGraphicFramePr>
        <p:xfrm>
          <a:off x="2843808" y="2584276"/>
          <a:ext cx="8352928" cy="4019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788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740367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WOMEN’S ARTISTICS = 45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390213" y="2787303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94 %</a:t>
              </a:r>
              <a:endParaRPr lang="fr-CH" sz="2800" b="1" dirty="0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288396" y="3677462"/>
            <a:ext cx="48596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ALB, GER, AND, ARM, AUT, AZE, BEL, BLR, BUL, CYP, CRO, DEN, ESP, FIN, FRA, GEO, GBR, GRE, HUN, IRL, ISL, ISR, ITA, LAT, LIE, LTU, LUX, MLT, MDA, MON, NOR, NED, POL, POR, CZE, ROU, RUS, SMR, SRB, SVK, SLO, SWE, SUI, TUR, UKR</a:t>
            </a:r>
          </a:p>
          <a:p>
            <a:endParaRPr lang="fr-CH" dirty="0" smtClean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FF0000"/>
                </a:solidFill>
              </a:rPr>
              <a:t>EST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>
                <a:solidFill>
                  <a:srgbClr val="00B050"/>
                </a:solidFill>
              </a:rPr>
              <a:t>MKD, MNE</a:t>
            </a:r>
          </a:p>
          <a:p>
            <a:endParaRPr lang="fr-CH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4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756009"/>
              </p:ext>
            </p:extLst>
          </p:nvPr>
        </p:nvGraphicFramePr>
        <p:xfrm>
          <a:off x="3563888" y="2584276"/>
          <a:ext cx="6984776" cy="3941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584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812375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</a:t>
            </a:r>
          </a:p>
          <a:p>
            <a:r>
              <a:rPr lang="fr-CH" sz="4000" b="1" dirty="0" smtClean="0"/>
              <a:t>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RHYTHMIC GYMNASTICS = 43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73050" y="2584276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90 %</a:t>
              </a:r>
              <a:endParaRPr lang="fr-CH" sz="2800" b="1" dirty="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273050" y="3513451"/>
            <a:ext cx="51630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GER, AND, ARM, AUT, AZE, BEL, BLR, BUL, CYP, CRO, DEN, ESP, EST, FIN, FRA, GEO, GBR, GRE, HUN, IRL, ISR, ITA, LAT, LTU, LUX, MLT, MDA, MON, NOR, NED, POL, POR, CZE, ROU, RUS, SMR, SRB, SVK, SLO, SWE, SUI, TUR, UKR</a:t>
            </a:r>
          </a:p>
          <a:p>
            <a:endParaRPr lang="fr-CH" dirty="0" smtClean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FF0000"/>
                </a:solidFill>
              </a:rPr>
              <a:t>ALB, ISL, LIE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3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793247"/>
              </p:ext>
            </p:extLst>
          </p:nvPr>
        </p:nvGraphicFramePr>
        <p:xfrm>
          <a:off x="3262562" y="2649031"/>
          <a:ext cx="793533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4628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644269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TRAMPOLINE = 34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73050" y="2584276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74 %</a:t>
              </a:r>
              <a:endParaRPr lang="fr-CH" sz="2800" b="1" dirty="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273050" y="3513451"/>
            <a:ext cx="48030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GER, AUT, AZE, BEL, BLR, BUL, DEN, ESP, EST, FIN, FRA, GEO, GBR, GRE, HUN, IRL, ITA, LAT, LTU, LUX, MDA, MON, NED, POL, POR, CZE, RUS, SMR, SVK, SLO, SWE, SUI, TUR, UKR</a:t>
            </a:r>
          </a:p>
          <a:p>
            <a:pPr algn="just"/>
            <a:endParaRPr lang="fr-CH" dirty="0" smtClean="0">
              <a:solidFill>
                <a:srgbClr val="FF0000"/>
              </a:solidFill>
            </a:endParaRPr>
          </a:p>
          <a:p>
            <a:pPr algn="just"/>
            <a:r>
              <a:rPr lang="fr-CH" b="1" dirty="0" smtClean="0">
                <a:solidFill>
                  <a:srgbClr val="FF0000"/>
                </a:solidFill>
              </a:rPr>
              <a:t>ALB, </a:t>
            </a:r>
            <a:r>
              <a:rPr lang="fr-CH" b="1" dirty="0">
                <a:solidFill>
                  <a:srgbClr val="FF0000"/>
                </a:solidFill>
              </a:rPr>
              <a:t>AND, </a:t>
            </a:r>
            <a:r>
              <a:rPr lang="fr-CH" b="1" dirty="0" smtClean="0">
                <a:solidFill>
                  <a:srgbClr val="FF0000"/>
                </a:solidFill>
              </a:rPr>
              <a:t>ARM, </a:t>
            </a:r>
            <a:r>
              <a:rPr lang="fr-CH" b="1" dirty="0">
                <a:solidFill>
                  <a:srgbClr val="FF0000"/>
                </a:solidFill>
              </a:rPr>
              <a:t>CYP, CRO, </a:t>
            </a:r>
            <a:r>
              <a:rPr lang="fr-CH" b="1" dirty="0" smtClean="0">
                <a:solidFill>
                  <a:srgbClr val="FF0000"/>
                </a:solidFill>
              </a:rPr>
              <a:t>ISL, ISR, LIE, MLT, NOR, ROU, SRB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3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8725341"/>
              </p:ext>
            </p:extLst>
          </p:nvPr>
        </p:nvGraphicFramePr>
        <p:xfrm>
          <a:off x="3356248" y="2648971"/>
          <a:ext cx="7575294" cy="4026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515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783572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</a:t>
            </a:r>
          </a:p>
          <a:p>
            <a:r>
              <a:rPr lang="fr-CH" sz="4000" b="1" dirty="0" smtClean="0"/>
              <a:t>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GYMNASTICS FOR ALL = 33 countries 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44594" y="2590546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69 %</a:t>
              </a:r>
              <a:endParaRPr lang="fr-CH" sz="2800" b="1" dirty="0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273050" y="3513451"/>
            <a:ext cx="48030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ALB, GER, AND, AUT, BEL, DEN, ESP, EST, FIN, FRA, GBR, GRE, HUN, IRL, ISL, ISR, ITA, LAT, LIE, LTU, LUX, NOR, NED, POL, POR, CZE, RUS, SRB, SVK, SLO, SWE, SUI, TUR</a:t>
            </a:r>
          </a:p>
          <a:p>
            <a:pPr algn="just"/>
            <a:endParaRPr lang="fr-CH" dirty="0" smtClean="0">
              <a:solidFill>
                <a:srgbClr val="FF0000"/>
              </a:solidFill>
            </a:endParaRPr>
          </a:p>
          <a:p>
            <a:pPr algn="just"/>
            <a:r>
              <a:rPr lang="fr-CH" b="1" dirty="0" smtClean="0">
                <a:solidFill>
                  <a:srgbClr val="FF0000"/>
                </a:solidFill>
              </a:rPr>
              <a:t>ARM, AZE, BLR, BUL, CYP</a:t>
            </a:r>
            <a:r>
              <a:rPr lang="fr-CH" b="1" dirty="0">
                <a:solidFill>
                  <a:srgbClr val="FF0000"/>
                </a:solidFill>
              </a:rPr>
              <a:t>, CRO, </a:t>
            </a:r>
            <a:r>
              <a:rPr lang="fr-CH" b="1" dirty="0" smtClean="0">
                <a:solidFill>
                  <a:srgbClr val="FF0000"/>
                </a:solidFill>
              </a:rPr>
              <a:t>GEO, MLT, MDA, MON, ROU, SMR, UKR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3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1638469"/>
              </p:ext>
            </p:extLst>
          </p:nvPr>
        </p:nvGraphicFramePr>
        <p:xfrm>
          <a:off x="3419872" y="2652972"/>
          <a:ext cx="7416824" cy="4158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16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813"/>
            <a:ext cx="1296070" cy="1112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6" name="AutoShape 4" descr="data:image/jpeg;base64,/9j/4AAQSkZJRgABAQAAAQABAAD/2wCEAAkGBhQSERUUExQVFBUWFhcaGRgYFxkaGBgWGRYYGBgaFxkXHCceFxkjGhcYIS8gIycqLSwsGCAxNTAqNSYsLCoBCQoKDgwOGg8PGi8kHyQvLCwpLC0sLCwpLCwvLCwsLCwuLC0sLCwtLCwsLCwpLCwsLiwsLCwsKSwpLC8sLCwuLP/AABEIAOwA1gMBIgACEQEDEQH/xAAbAAACAwEBAQAAAAAAAAAAAAAABQMEBgIBB//EAD8QAAIBAwIEBAUCAwYFBAMAAAECEQADIRIxBAVBURMiYXEGMoGRoUKxI1JiFBXB0eHwFnKCkvEzY4OyJENT/8QAGgEAAwEBAQEAAAAAAAAAAAAAAAIDBAEFBv/EAC8RAAICAQMBBQcFAQEAAAAAAAABAhEDEiExQQQTUWHwInGBkaGx4RQywdHxBVL/2gAMAwEAAhEDEQA/APtt/iFQEuyqBuSQBkwN/UgV4vFIQCGUgjUCCIK4MjuIIz6iq/EcntuWJBBcoWIJE+GwZf8A6gY6Uvv/AAfZOor5WIhcLCZBBAABO3U7EqCBigB3rG0/7z/kftXlu+rTpYGCQYIMMDBBjYg9KTWfg+yrqwNyVJIho3BXdQCMdQQTEkkySf8AB9iZIYnJlmk6ipDOCcqxkExGVUiIoActeUEAkAnaTv7d69S4CAQQQQCCMgg7EelIrXwTw6qFGvymQZEyDKzAyAcwcHMzJmzyv4ZtcPcDoXxbNsAtIClg3aSZG5J3NADaiiigAooooAKKKKACiiigAoqrxnMFtgyQSBOmcxIH+NLLvPnjyqAZJO58smNusRPvXG6ONpcj2iqPA8yLkgrECZBkfXaOv2q6rgiQQR3FCd8AmmrR7RRRXToVSs8S5uspA0ieh9IzMZn8VzxPMSpgIfdsA+0TNF3mE2iyiDOn0BmJnqP/ABvSuSs7RZTiATjapqT8LciBTW28ilhPUdlGjuiiiqChRRRQAUVzceATBMCYGSfb1pInxAWcQsIWAyPNBxJzjOaLOqLfA9orwODsf/Ne0HAooqhY57Ye6bS3Fa4CwKiTBWdQmIkQaAL9FFFABRRRQAUUUUAFLea828IgAA9W6wOnUZJ7muOdc0NrQqjLHf0G4HqdvrSL+0IW1MpOoscAtAlSZgd2pJy0oV3xFWyaHuOLjwDvAA7Rv/5/eq3MJkICVWCTBgkz33AHoRv2xVHhzdQFx5iwlpGZ9V1DYYGnpiNjUysWOotqkAAwAI36Yz39B2ruDG8k03uik+zywz1Safh7/wAdOvXkn5azszDW2hDmDAcsoMMBjAOYAnUs9ZaWlK4VmC9gSM98ZpRZ4rwtRgFSQWj5hAAJH82AMY677U4ZgNzFQzxnjyNfL3Gj2XFNLb+ev1JU4lxsx+p1fvn7VYTmzD5lBH9Jz64P7TVOvCYqSySQrihrxlvxEBSDkEdO4P4Jpd/aW0eGYgQPUBYxG0gjf/zUr3WRVQGDlm2xqJIGR6n7etVlnqZJMzEe+3r+9VyTrjkSKOlMUy4S7Syp+GuQaljlTHkrQ5FFcWmkV3W4zhRRRQBxeQlSAxU9xGPuCKxvOecC3d/i3IILKGAgSpA6ZkllAA67Vs7toMCpEgiCPQ1lfiH4cQxqBZIInUZBYiQSIwYG89uuVkWw1q3FR55aDSbultTQTIJIZlJBHchvU5xV/lPxCt2+NN3UcAsdtJ8N8SP/AHEzHWMUvt/C9nUjraYlSNJBuESCxxmDlm/2Kacs+EwHJCFBsSWYyCEBCieotpnG3vSKzRPTW9GurHt8L8RHEoNIF7+1aX/tV+F8bWU//H0eGCCwkgzuRmtgBRVTCY3iPhG/da5cdrYdvGKqHcqpc2PLq0ggMlt0LAAgXDAya8X4PvalP8JRrBRQ7xwoF/xG8DyebWuCDoAiMritnRQB854H4U4gWuE1WLZkWRcss76CycJxQa5fOgw7PdtgiGzbXzHBVxyf4V4i1xaXXuI4VNDPJ13B4KIC4KTOtNWbhHUAGtdRQAUUV4TQAj5xaVNIU+d2lj+orPU7qJiIgUi4NPKGzJHcmBvA6ADAwMwKt8dxRbUQDN0kKZiBBg91hRsOv3qNVAEDAGAOw6Vnb1SNfZFs5ePHw59eR7VOyI1L/Kx+x8y/gx9KuE1Z/wCHrkG5IEgHR1MdZ/SYxHoNszo7NLTOyvaGtFP4Cy4DGImQc7GCDB7TET602sXluICNjuOoOxBjYjalYqxyq6AzqcEkMN8jSinpGCPzVe349lNe4y4Xacfj9hrwaLqVSqmTE7N1ImN/8fpTFks22EhVPQn09TscilRH09ex6Gp7l5HjUpQxusGZycEdTnasOOe2/JyUTzjoDFgysGPQ5GOsdMb1CrA7ZoTb/f0rkggyMz09cbfaoyabHSpHdeqc1yp9CP8AfpXtKMNeEuVbpVwlymimtuN2jPJUz2iiiqChRRRQB4BXtFFABRRXHjLOmRPaRP2oA7ooooAKKKKACl3N+O0jQPmcEAz8vrG/+tTcw48WhtLHYd8gH6wfxSDiuKYl7hwAGMHqAPKPQR+SaSctKEnKtlyV+Ibzov8AKpM99lEe2Z7Sveio7ds4LEs0bkmMwTA2AkDbtUhNQiqPWxY+7goeH9knDGHTE+Zcd8innPeK0WiOrYH7k/b8kVX5Py3a42+6j6bn7/76Z7n3P11hnmGOlAM7CcTGSBMDJ2ANbMELe5i7RNSlse1y8ghhMqwODBjUNQHTIBEHBqB+Z2gQDcWSY39Sv21Aie9R2edWXKhHDFjjBH6dWJAnylTicMp2INelNRlFxfUhGTi1JGi4fiVcSp6wQRBB7EHb/WumvAGDj6Y++1U+VD5m7mB7JIJ/7tQ+lXCihgzCQAZExiP9P9wK+elBKbjexrltwd0Vx4qzhpBiD79D01Cu6m1To4nYUUUVw6S2GzTaw2KTIc014VsVowslNFmiiitRIKKKKACiiigAqBeFHiF4EkAT1jrP4+1T0UAFFFQcJfZwSV0iTA6wOp7Z6UAT1Q5rzE2wAolmmOwAiSfuMVfrNfFd51LFPmFi4UxMvBIEbbhd+9LJ0hZOlaIbVqTrbLnr/wCBjfau76yrA7FSD7QaznDc44xZD2tZDQCEbS4CWfMhXCg6neW/lKDImrHBc6vteRDb1KWcO6q2lSofZpgQyKpDSfOM9KytNmJ3dl+0ZUE7kD7xUtq3qZVOxZQfYkT+Jqtwg8u0ZPlAgLkyoHYHH07YqzYu6WVt4IMexqkeh9LPh0a4CsLzzlCszW21aQSIDESjDZoORBjPb61rk5vbNtnzC7iMj6D332pZznlbszXV84IBgTq2AwOvet2GST34PIaMt/cVqSdJz/W8QWLFYmNBYk6dq6/u22unSoDAwhJODoVJMnYJbWf+Xucu+D5Qz5b+Gg3ZsfYH9zj3pl4vDWbbMNDFQTJgscZ6ftir5csYpqPJ2Ct8WecrRFHhFRpMBSfQAAH1xv3nrvBdQFzpMoNvf17gdK5azPcegJj85+tSAV4sp7UaK3s5dZEVCw82kMRIJ6YzvtEVYpHzvjr1q5Nu14spqUaSQBb1NdUsNmYeGF6y7EA6aWO+wMdKp6mft/hXVZofEV/w9XgRgAHznzSsMREaCDPzfWM0cr+JLt27aU2mAYeeVPkbwi8EwIhhpIOZYTGATSztmmWmXBtSwVf4M02J7iz4GNFeCitpA9ooooAKKKKAI718IJYwKibmCDTJI1CdjIHrG29Q8zsswJEeUYBEgmRmDjABye9K2ct5urQTMjEzA7YxU5z0jRjY54biGdmIjQMA9SceuOvTtVql/L+LmECacE4Mj6+8+tMKeLtWcaoKQ/EVol7Z6DoYgksIGd++B0p9VXj+C8QDMMJjt7H7Ch8CSVrYSVV4zidCMRAgEKcQXIJjsW6x1pva5S5PmgDrBk+wxj3qxzThg1pkWJWG0+2dvYGPWs6xNrcjhxLUnPg+f8X8Nsbr3bbgOSSpMSCbHh6i4XXOuTE6YY4kCC9yjiHMm6I1hoFy5AAvC4EACgQAPn3Pyxpp9XVq3qZQcyy//Yb+lMj3HFJNknwJyq9bDvefXKoimXJOlrjEksBq+dRMRgwAN9RxF7SjNEwCYkD8nAqK9xgV0tgSW+gAH7nBx6V7zAr4bagSDiBvkwI7Zq3B5snbtmX57x1xgHVdUQVTvmHVS0DXv5tthSgcRxGFe0CAxkjqEhpgHAYiAIJrUcbzG2bJtsNB0ltImNKFS0FYPX96QLx3CnKPpEgELqUNIBkCB06rBnB7VCbK4+1QhV38B4lwMAQZBEg9wdjXVUuV8QrKAp1AAFDjNs/KRHaI2BxneTdrKO66cADUT3JkCZMienYmfSvXQDOx7gD89967RYAHaunD0V4qAbADJOBGSZJx1J617RXDoCr3CVRFXOEOapj5FlwMxRQtFbjOe0UUUAFcXboUSxAHcmKh5hxBS2SN9hicnakPMr9y4FzkEfJAYqT5o1HSDHX3iJpJzUULqVqLdX48DPm3FK1klSrA7nVgD1jJkgCOs0s4dzonSR6dff8AP+nSpOUKZXTb06SVIjCiN9REH9LdzUHG3mt2fFAFwZOJDMAfOV1DJ+YjocbVGbc43RoSUXVjzlKjSSDLH5sRB6ADtn81erGcL8Um1c0vZYMSy4IKnQ7LKnBY4bEAxnamXDfGCvAFm7LGFHlk5UGcwoDMBMwekwatB3EnLk0NL7PP7LOya9LK2mHVrctpDQviAazpIPlnDDvUXLefC9cKrbdQFJJaBkaDpic+W4pnbMb1DzH4StXn1s1wfxNZAYaSwFkCQVO3gJ92704pHzn4otoq+HdtsXmCpVzGoIIAP85CzsM1z8LcdbdrgFxXuHSxAYE6SJDGD11ftSj4p+D+HlWYmGhGQlQHAiAYWWGPlmMyM1Fyblngl7ltnNx0UamZTKyMLgZwTucqwjoLJLQAy43hxbuMgMgR9AdgfX/CKrkE4X5ukZM94q7wnLGuoHBEsW1EkzM479Pbf0p9wQgaNJXTA2gHEyuTIJnfPeszhUmau/8AYS6nS8Ksq0SVXSD6Y/OP371Q+JeJ8OwXgkKZMTtByY2AMH/Orz8agbSWE4x77TG31qnzq+pR7LCdaEHIAhpHX27V2TVbmZLVsYnmXNbZxeexjoyEnzBZgF5ggicbe2ObBsiFHgXNUwhVASCFLBSBjCKYj9AnaR3xPKbCMJKPgyfNI0xp1MHPSd4iMbwY7/LLSkabZLzIA1FtJIVzk4Gkkf8AVjerxjhlByS297sosMtSx0t/L8Jl/hrauqMAFULCKpZQomSMEScAHA+X7ylSgDBnJUjdiZUfpgYOMbTMHJpLe5txFtwvhM4VtBIQw8vOtSogAWtBxjUziPJiOzzviRb89klgQQdD+byloARTpJZdInaZOCJw92j0FkUVpjx4evTNgH1gFflMGY3GCIBzn1FTUls3GB/hhlY//rIBXLEAsVkIDBMhhtkE4p1WdqtiGTHo+IUUUVwmFWuGOaq1Z4benhyK+Bqm1FFvait5nOqKKKAMd8R8Nde/cFt4VkQEFiBKkHMKf0s2O8E7Ckqcn41rbq9+GIYLpc/qQKZbRqkHUQekjaABvuJ5UrvrkhogxGR9RXVvldsDK6vVs/6D6VKUW2RnCUmUPhy21vhybkTquHvgsY2Ek9NskdZqrzjjbtyyotIouB0PmjTpB80TkGMfietN+M1qALa+UAzAEiIgAE9p6HakPH8KLqeHrKGVIK/MCjBvcbQdt6XJJxSSNGOOxRuXONIOlbY+WBO5AktIfbUBA3g9CKYjjeOZzotWzpKAOyFQUaSxUl5MgISBscZ3C278Osw83EXCZSPmAATbGvJJCknuPpT34b4d7arb8RrgUGWYk51SoyTEAxE7AelLikuB5rqMOU+J4Y8VER9yEOJOSTiASZO596uE0g+JOMe2SU4m1aPhmEeJJz58nbAG0QCaytziL7an8e3d0hAwgNBAhhiTBM+WdWNyTV5SoMeJ5HSNrzbirb24BDmRgCZHXHaJ99utUFUQBpVkkmIXrmAYwNWT1r21a0gDcgASdzAihrY32PcYP+v1rK8rbtD6aVExvtKwYCkQowoAxG3bGe+3YPOWurKjQpkf1bkGTsD7feorTSAaqcK0SjEalY/9Wrzao6SWO3UH2riyS4IdoVY7j5fL1ROYA9K5FkECVBMDcAnbuaOIuBUZm2VSx64UScddqWcFz+06lg4QKchyhiQpBDIxUjzqPmMbGIo5PNV9BtGI6dulK+E4ZbepQANJiYyRAKyep0sB7zXdv4hsk6S4BlQDBAJZmQDOVOpSDMQSB1FQ3CyOyDJJ1aiOjTkwRqbUCBtgemWhFuSSPS/58tLmpOlV+v68xTd5hxSOALZdVbQSVMPLFg40CQNGgao0hi8jAqLjec8SqqTagbuQjaQhW2TqZidBXU8nY6DtTo6/5z/2r/lXNy27b3CP+VVA/Mnf1gxEVt/TZPA3d7j/APX3/oXco5pfa62u3BQqVLLoBRi6sswS06QQRjbtBZFWOS7Fxs04BHZR5Y+mQTM14lgBpliSIyxMwZ69d9u5qWtOLs0UrktyGTtDtKD2Xz/z0y7wvMwxVSGDEDJWBqiSN5B39OxNT3+NRCAzATt+0nsJxJxNKXtgiCJFeW7KrOkATvAA/b3NZ3/z99pbHO+g92vXryGZ5paBjxEmY+YYPr2+tX+Avq4DKQwOxGxjH70gUQIGANgMAe1MPh+58yGZDFtv0sxIz1OD222iCY5ey9ylK7GUozTpcef4NRb2ryi1tRTIzHdFFFdAKKKKAFXFXbjjCOqjcY1H6Tt6CZ/FRLyxxEKud87e/wCdqZXeYW1JBdQRuJz9u9Qcx4phb12yOhB3EEgd8zM/SpuCfI6b6FQcDcjK/TUP9KH448MmkrraJCggY9WIEsSCdvc9a84r4ihJUQRvqiAADJmaU3eM1nUzSdswI9I6ZpajH9peGNyft8Gf5nzteLvMt4IoBhNatDDKkEGP1TuQY6DMXeUcJbFxgLaL4YUsFPlJJBDafTzbzkLnFc8y4FLvysk7kTk5BBkHynyldXr6V38OWglwrqYiGCKxEqIQkYwwxiD+ljmZHcrg8d9TTGMoXp4p14r5euvkTc242/bvyi3HQJOlbcgsFuEy2g6shBGtCMQG1VUXnnGaXY8Ofl8o8O4ZIuaDCDziU84k9YkRJ0iCMdIx7Tt+RUlZb8jKJuVcwuu13XaNpUjTqVk1AlwwOolSRpU6hjz/AFrv+9LfiEjVpYeZtJ0ysAEMNwRIkfyA9ZNL4ma4ouFWJhNdtSupdShpXSI1HCnORqxthRf57ct3LiG2bml1UEQoIKsSSSIDMVwP6hvgnXh7MskdbYuXTFaGrtevl90a0kMjCQ6EMCQZwZBEg5xIxnFRcTya1c0hlkKukAMwBWQYYKQGEgHM1jhzS5Mm06nS+QWGlh5wRAOLhEhcjuQx01rOGe7BOnWg2OrSSASCAqjzHGNgfTBKZcTxq2zG+yuW+N/Pb+a+xG/w5YZlJQsytqJL3CdQJYFiWy2ozntG2Kl5kwLoB8wkk9kIIg95MED+mfeI8+QFVXTlgoEkmSR8wUeXBBOThgc5jlHJZyREueoMwApgjcSsA4kAYpuyx15F5bnceGcLnLp5rr+LO6ScdzO8rMqIXZbnyhCNVrTbiHI05ZmEziD/ACmndVuI44KGMEhYk7bkLIncA7nYREzivYyTjFXJ0PGDlwKeJ57eERYLatUQryIUQSGXHmOxGwzXZ53dR1BsFgzgQNfyG6yGTpEMANfXB2iTTrUZAKssiRIEEY2IJHUY3rqlVTVphKLi6aOc+leg16TQoyBGSYEbkn96e6YpxeuaVJ7An/cZp1yvhQh/UWhZYznfofl6mIG/XerfLeSFAWYjXHlxIU9/U1xwK5b/AJjnPmM5OdszXm9qya2q4L43SocWtq8rq2MUUiJnVFFFdAKKKKAE3MuTsWZ1Mkx5Yg4EYMx9/vSYpBOIIMH3B2P1rZVneecFFzWQCGj7gdR7Dekkupqw5Heli25bDAqRIIII9CIP4pfd5HYcyUDN1JZjOQTme4B96X8RzG/bu3CUJtAsFGkwYFqPlEj5nMsdJCnaJrx/iO94Yf8AsxGAQsvqBC2iwI0YzcKjvoPXy0lGhyT5GX9xWSc2x9CwBHXY+pHsascPy5EUqBILl4J2YwMdoAAFKLPxBd1orWGlrrITDCE1qofaIhiYmYQzHRhzXmgtaRmSRJAB0jJmGxnSfoCaKbdDRaW/FDPlxAUktuTpBadKA6RE5zE/UDpn3iOb20MMwXMZByYBEAZ2O5rOL8QWV0/xrjaQQCNUAEBifKo1SB67+tXuUcwZhm47MQGMWtQydMSN1xg+XdicyBPLgliVy+hFuOVylF/R/wAX8WT8bzywUILljvpKsDMSCDHkj+YbetV+X3VukKXZ4BwoZJPq8jbOIE79IqHm1riDclbhSFBUXbiqpbVvCgrHQgZg+1TcW/FnIu2lTPmUiS2ohYlTkqASM5aBtJ5CbSpPkyZ8k41GPr3c/SmWuIsKjLrNzSdQMMTEiQfKA0CD33EzGKScGYVWu+KNgqO3hgAQNTDeceWAPLHfVzavPdLrdKpd0Otthgw+AQCA0qR6T9zRe5dxBYN42nz6tIkqJJ8oJExBj64GK7UpP2mbcUGscdat/T1/nQucJy1bc6RpJP6GYR9ZknrJ6muuF5eTMOy2wSAMEmCQYLAwu4zP0GDQ4HxVbz31vPkBFjckxMCQAdycACr13nluxcTh2mdKHVKbNrGrSW1kDw2ZiAQoycTBqcX7DJdszShBRS3fRrovL11LX915EuxGZGBPbKAED09vWZr3BqVCgBY2wIAiCI/lIkEY+hgio3xJw43cj/47sjDHzDRKYR280YUnbNen4hsSV15DFSND4YFRnywBLoNRwSwzSycpfu3PH73JafgUbZ8P+FdLCGPhsqloOmShAElSpBz33BGGHJuEN8kGUgEnynvAgHYHfPqKpXeYi65FqXA0O4GCGhgnzQCpj5gSP4frWq+GUHhT+osdXb0j0AP3mtXZ5uEXvv4fyelOcZQj4/bxXu9/w6izieRNblmZQo2OSfQAdT9etVuW8QLdwM41D06GRn19q13EcKtwAOJAM/WCP8aUf8P/AMaYHhbxJnbbv82d61RyJpqZGiZOZ3Lh/hW4X+Zgc+2w/PSuuDskYIYe4/yxTJEAAAEACAPQV1WaUVJjJ0eLRXtFdOBXjMAJOBXtZ7iVOppJMM0SSepj02pZS0qxJz0KzQA17WftcSyiFYgdsEfSRirdjm5HzjV6rg/UEx9vtSrJFiRzRY1pL8SOIQRJkmewwD+4+1XLfN0MTK+4xPuP3pLzLjRdfUplRgH23/Mj6V1yVbGvAtctirRRVK9zi0jlGaCsTgn5hI2B9P8AuA61I9Fui4p39/8AAVT4jhPMGDGWuLOqWUT5RCyOun1G/SKiX4hsadWuBAJlXxPfEDNSc0F0FHtaZQvOrsVjttO8UNtbrk7FrjksvyAHdgSSA40+U24A0gZg4Of6j6Rf4XgEtzoETvkk7ARLEmMbVQt8HxdxVa0LBhZbUGALEEgeYTMFSZjbpNSW7HEBvMtqOqjWp26TjfEx0+056pK5Myd5L9v4LnEcBculRauMhG8bGdtWdvKeh3NZduS30OlXYsupQ3h2hkagDLEFpg++TWw5TxSrc8wZCVgajI3zkEr26/acsuI5Yh1NBBMnGc4Mgd5X8nuavhdRuJGcpRtf59DBniLlpHS4lt92aDDEYMnJgrO+ygIZkwIE4i9cUaxpQjVqJhR5QVDsANQaYO2GzMZa8w4RtQuKYMHWrAlDIA86kSFIAkxjSp2BNV+W8w0glJa2J12T53tn/wBvSDrtk+sfXBz29/EbDKlrTe+74567Vt/VHVu7IVl8sZWYgd1Ok7EYifyKm8excE3VUOxVSp1Eko7hIESR5mO2zwZBpWeCd3Y275Cg6QQNWoCDJkxMkgwNwfavf7ruCJvM6gmUIHmE7aiTB9e/YV6eTF30FNc18yc8cHk7ue2/PgvW/pjxOSWQCPDGd5ZiT5XXLMST5bjiSdm9BEX9zcNbBPhgBjnLGTqVgAJJ3tqYH8valvG87a0LQDOwYMCTo1jQyIQAVJZ5Y9T8p9xA/wAT2gSW8R4LBTKEHGSokDMESAcRkaorzlGRNdhalU5beV39hnwli1aZvDtOmsQTDEH5iMaiVgu2w3Y+tbmwRpXTtAj2jFYLl3P7b37Nsqw8R8agIgZJbOAQD9xMTX0ACKvjVFMmOGN+we0UVHc4hV+ZlHuQP3qhMkorlLgOQQfYzXVABRRRQAGvnXM+YiyxuyQXYjABmSWnSSCT7HHtg6/n/MNK+GN3GfRdvzkfevnF+8OJuqyMNCFI1SJLE/pOeqtEbKJidJtGEdDc0djbdI1fLOKZw0yYIhtMA4yO2oEGY7jrIF2q39pS2Ut5nT5QEdvKsLJ0KQoyBJgVKOJQ/rXqfmGw3O+w69q8x7u6PPyNSk3FUiSqt3gsyh0kmSDlSTuY6H1H1BqReNQkAMDMRBBmTA26Sd9qkt3AwlSGB2IIIPsRXAx5J4ncXQv4lbiLMBv+WSV/qIPzgZMDPod6tcn4a3dfQcgKxjMkyAQSRvmT1q7Z4ZnyqkjvgDt13plwPLyh1MZMRA2ExOTvt6VaCle56UO15Jx0yXx4Ib/w7ZI8q6PbafVTg1n7KFlPicPekFTpNuVwVZiZPmghlAjMT1EbSiruKZ2OWceGK7PPUjNu7bGmRrTTP9IE5b09685jnS4BjSCTGIOQfpmY70c/4YsqsP0kgyQMNGc+oH3plbtAKF3AAH0iK5JalTObJJoRUw5VfwUJ2+X/AJew9jPsCKg5lwDL5rS6h1T0/o7e37TIUtziyN7gUzs0owOOhgg5rMrxyKNao2Nud3BIU2rrSPntqDpg7TMjYfespzjg30Epa4gQTDLb0vaO50nWdds5wTicSYFPrHxJbBDNfUrExqTrMbxHyt6yvvTJfiLhiJ8a3/3Z3jbePWr+zkQkW4OzGcTxaa1RE8NwVlW/huQOi29m8oP0HtEI51aYlQ6rEAl5UScQMST/AJb02+NSh8HiLRDaHOsoRJWUJ1EdoGOxqjaW+WKWzbhQNJZFICnUFMzqJgHH9MdZAss8K0xLxjDutT6dW/XXivkWOAvgoIIhVGVI0kREgjEYO8EdhXv9ot6gxZNQGCYDaT2JzHtip7HBQAbum48b6dKY+UKuQDme8k+1OOC4ZHXWzyAOsoAd5ntBGfeoxUmD7bGUvZjf0/hmYEuTrLDsAWWAR1iCWIzmcMNq0ljjuIS2JtgqBux0mBjMn/DNLuY2BavSoOfMQxDZnSNj8sKCJPWqV7nEt4LXSWOdBJ23+wxv6V6WPFcFsveZ8uVzdv5dENbnxFcbaF+mfz/lS53LGSZJ3JqG5xCr8zAQpbJ/Ssaj7CR96scKupsdK1qMYLYiOOUWIzT0VT5fYgVdrBklchkFFFFTOmG+MeHurdATK3D5mElkBIGwIMfNBExpGBlli5JwPhkKsaUTSfUsZAUEkgDO5OCN8mnnNuX3XuF9II2GkyQBsTMb71U4TgTbHnBFxgC0/WAIxpBJGPrkzT55rukurEm9MJP4evXNFXjOQ27ly3cODbBAGlGEalb9akg+UZBFLbfwNbEjW+nQFAhJH/qjB04UC78ogY7YrSUV5+pmDUzPj4OtqqhGMhyxY6dUEoxAIXebaxOBJ32p38O8hFtfCVmKglmJI1S5JgQO85/M5qWmXKuGYHXspG3U9QfTc/enhcnuVx3KW4wRAogAKB9AKr2+ZI2rTLQJEfqH9PerC28kySDGMQPbHX1ry3w6qSQACdz3rUbDq2+oAwRIBgiCJ7joa6oooOifmKRcOZkAj0/SYH0/Jq/y+fCWe346fiKh4zgme4CIiACe0EnbrM/irfD2tKqu8AD3qcYvU2M3skSVQ4/kVm8dVy2pbHmgavv7Yq/RVBT5j/e3DIAz8KqtqAQgWyCdFplOCGUTfUTpwTNMeVHheJZUW0PF0O/ypoBRkVlDDzK4UpuBiD76bmvB2Sv/AKdvVI0yiggggTkTELEjpUvKeWov8TSoZgMhQCFyYmJO9SUUpUPboq8x5Cr8MU0Q2kyEgeZlAJiIOw2/lx2pF4i8HYLXiYVlVmOSAbgtpMAYAZTgdTAJNbmknO+EV3BcQFCspMEFkcMIUENqBggzGPU12cLJ5G3DSI0+LLCBfEOkXCoKOP5lDL5hK6grIcEga1mJBpvwvxdwrlEU/O+gAKCNZGsKdM5K+aNwPMYBmk7ckshc208p1KASADAEb/LCqNM6YAEYFW+X/C9qQyIgELBHnWVaVByGBDHHUZrmN9COKW1FniuLscQDdW5IEoRoIYHEzriPnQ7bH1NZ7iuA8QhtRUhYGJAPiW7gMHfzWxjsT71sOW8otWk0JaRTOVJ1dEUkTJjSiRPQDalPNeXeG2CDI2gLHTpC7kAdc+lbcM0tmVaMoPhK3A87ahr80LJ1oiHUIgwqY7FpG1aX4Y5GLIIUkgkHO4AAAE7sYGSckmTJk1JwHK3uAMF8pyCYE1oeD4LQM1TJOK/aCLNtYFd0UVjGCiiigApfzi1Khv5T+CM++YphSLm3MV1DUwVZhZMam2kfeB7mkm0ohp1bHdjlrMAZCg57mOmBj8163Krg20n6kf4VDw3xFbRQhZG/li4u3QGT0kCmFrnVs5J0CAQzEaTPqDHb3nFIlBk/08fA54XlQibgknpJgD6bmmAEYFK+M+IEQwn8Q9YOB9YyfalXF87uPgHQIyFO5653HsPzWqGCT4QySjsjVV5NYa9x5QamuMokCdbbkwOvrVQczsnHiWznbUNz+xqv6d9Wds+i1zrHcbx9e3vWKS8yiAzAdgSBP0qPSK7+mfics3F28qiWIUdyYH5rjhuMS4CUYGN/T3rD2OLl313CYPlDMYAVFJOTvLQT2A7Ve4Bku3AniCG3Ab5gMxAOetY26lRreCo6m/Bmq4q2zIQpg/br3G0jE0ouF0wxdf8AqMH2aaeRXj7GRONu9clHV1IJ0KeX8GjltQkiPsQeo3kzM9hTis9/xPw1p2TS6HEysSSE0iJkTrI2GUeYjLTlfN7fEKTbJOkgNIgglQ0e8MK7FUjjdsu14VB6bbV7RTHBJxPLXDHSBpLCIxEnfGwB/wA6ZcEZtDAUwREYBEg47SKs1W421cYDw207z9o7GlSS4FUVHdEn9mWZgSYkxkxEZ67fgV5egR0JMA+sGJ/3uaq+BfJy6gdwB+AR/jVrh7JUeZi5kmSI+w6CunUw4OxoQKTJG57kmT+9TUj4/wCK7dm46OjwukBgPmY5YCYB0hk2JOSIxnzgvi+1duW0CuDcLASBgqCTqhtvL0npXTo9oqDguK8RNWlkycOIODEx2PSp6ACiiigDxlmq/E8ut3BDorAbagDHtNWaKKAWH4dsf/xt428i4HpjFSnlSadMDTERAiNojaI6VeopXCLGUmhCnw4AoE7AD7CK5b4fNaCirrLJCvfczVz4eJ3g++fSq6/CoAgIm8/KN5mdt5rW0U3fyOUZY8levP7metVXkV39RIKMfb+HC2rWqsC8iRP6EHbutd2/hYAyttFbIBCwRIjoK1sV7WRxt3Zo7+VV8CDi9fht4cayp06tgxGCfQHNZzik4yyhZr6boAWBK4ULJCLPmYTp6lyAflrVV4yg75/0yKcgJeBXjBcXxDbNvVcLGfNpMm2BgeYeUE7HO2Kd0UUAFFFFABRRRQAUUUUAFFFFABRRRQAUUUUAf//Z"/>
          <p:cNvSpPr>
            <a:spLocks noChangeAspect="1" noChangeArrowheads="1"/>
          </p:cNvSpPr>
          <p:nvPr/>
        </p:nvSpPr>
        <p:spPr bwMode="auto">
          <a:xfrm>
            <a:off x="1475656" y="2132856"/>
            <a:ext cx="40324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" name="ZoneTexte 7"/>
          <p:cNvSpPr txBox="1"/>
          <p:nvPr/>
        </p:nvSpPr>
        <p:spPr>
          <a:xfrm>
            <a:off x="120650" y="152841"/>
            <a:ext cx="884383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b="1" dirty="0" smtClean="0"/>
              <a:t>DISCIPLINE </a:t>
            </a:r>
          </a:p>
          <a:p>
            <a:r>
              <a:rPr lang="fr-CH" sz="4000" b="1" dirty="0" smtClean="0"/>
              <a:t>REPRESENTATION</a:t>
            </a:r>
          </a:p>
          <a:p>
            <a:endParaRPr lang="fr-CH" sz="4000" b="1" dirty="0"/>
          </a:p>
          <a:p>
            <a:r>
              <a:rPr lang="fr-CH" sz="3200" b="1" dirty="0" smtClean="0"/>
              <a:t>ACROBATIC GYMNASTICS = 29 countries</a:t>
            </a:r>
          </a:p>
        </p:txBody>
      </p:sp>
      <p:grpSp>
        <p:nvGrpSpPr>
          <p:cNvPr id="7" name="Groupe 6"/>
          <p:cNvGrpSpPr/>
          <p:nvPr/>
        </p:nvGrpSpPr>
        <p:grpSpPr>
          <a:xfrm>
            <a:off x="251131" y="2708920"/>
            <a:ext cx="2988352" cy="648072"/>
            <a:chOff x="395536" y="3284984"/>
            <a:chExt cx="2988352" cy="648072"/>
          </a:xfrm>
        </p:grpSpPr>
        <p:sp>
          <p:nvSpPr>
            <p:cNvPr id="9" name="Flèche droite 8"/>
            <p:cNvSpPr/>
            <p:nvPr/>
          </p:nvSpPr>
          <p:spPr>
            <a:xfrm>
              <a:off x="395536" y="3284984"/>
              <a:ext cx="1728192" cy="648072"/>
            </a:xfrm>
            <a:prstGeom prst="rightArrow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380087" y="3347410"/>
              <a:ext cx="10038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sz="2800" b="1" dirty="0" smtClean="0"/>
                <a:t>61 %</a:t>
              </a:r>
              <a:endParaRPr lang="fr-CH" sz="2800" b="1" dirty="0"/>
            </a:p>
          </p:txBody>
        </p:sp>
      </p:grpSp>
      <p:graphicFrame>
        <p:nvGraphicFramePr>
          <p:cNvPr id="11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891393"/>
              </p:ext>
            </p:extLst>
          </p:nvPr>
        </p:nvGraphicFramePr>
        <p:xfrm>
          <a:off x="4538326" y="39330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273050" y="3513451"/>
            <a:ext cx="480300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b="1" dirty="0" smtClean="0">
                <a:solidFill>
                  <a:schemeClr val="accent2"/>
                </a:solidFill>
              </a:rPr>
              <a:t>GER, ARM, AUT, AZE, BEL, BLR, BUL,  DEN, ESP, EST, FIN, FRA, GEO, GBR, GRE, HUN, IRL, ISR, LTU, MDA, MON, NED, POL, POR, CZE, RUS, SMR, SLO, UKR</a:t>
            </a:r>
          </a:p>
          <a:p>
            <a:pPr algn="just"/>
            <a:endParaRPr lang="fr-CH" dirty="0" smtClean="0">
              <a:solidFill>
                <a:srgbClr val="FF0000"/>
              </a:solidFill>
            </a:endParaRPr>
          </a:p>
          <a:p>
            <a:pPr algn="just"/>
            <a:r>
              <a:rPr lang="fr-CH" b="1" dirty="0" smtClean="0">
                <a:solidFill>
                  <a:srgbClr val="FF0000"/>
                </a:solidFill>
              </a:rPr>
              <a:t>ALB, AND, CYP</a:t>
            </a:r>
            <a:r>
              <a:rPr lang="fr-CH" b="1" dirty="0">
                <a:solidFill>
                  <a:srgbClr val="FF0000"/>
                </a:solidFill>
              </a:rPr>
              <a:t>, </a:t>
            </a:r>
            <a:r>
              <a:rPr lang="fr-CH" b="1" dirty="0" smtClean="0">
                <a:solidFill>
                  <a:srgbClr val="FF0000"/>
                </a:solidFill>
              </a:rPr>
              <a:t>CRO, ISL, ITA, LAT, LIE, LUX, MLT, NOR, ROU, SRB, SVK, SWE, SUI, TUR</a:t>
            </a:r>
          </a:p>
          <a:p>
            <a:endParaRPr lang="fr-CH" b="1" dirty="0">
              <a:solidFill>
                <a:srgbClr val="FF0000"/>
              </a:solidFill>
            </a:endParaRPr>
          </a:p>
          <a:p>
            <a:r>
              <a:rPr lang="fr-CH" b="1" dirty="0" smtClean="0">
                <a:solidFill>
                  <a:srgbClr val="00B050"/>
                </a:solidFill>
              </a:rPr>
              <a:t>MKD, MNE</a:t>
            </a:r>
          </a:p>
        </p:txBody>
      </p:sp>
      <p:graphicFrame>
        <p:nvGraphicFramePr>
          <p:cNvPr id="14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3790604"/>
              </p:ext>
            </p:extLst>
          </p:nvPr>
        </p:nvGraphicFramePr>
        <p:xfrm>
          <a:off x="3347864" y="2484383"/>
          <a:ext cx="7704856" cy="4346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870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847</Words>
  <Application>Microsoft Office PowerPoint</Application>
  <PresentationFormat>Affichage à l'écran (4:3)</PresentationFormat>
  <Paragraphs>87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Arial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Susanne</dc:creator>
  <cp:lastModifiedBy>Kirsi Erofejeff-Engman</cp:lastModifiedBy>
  <cp:revision>575</cp:revision>
  <cp:lastPrinted>2014-01-22T08:15:39Z</cp:lastPrinted>
  <dcterms:created xsi:type="dcterms:W3CDTF">2005-12-07T06:19:25Z</dcterms:created>
  <dcterms:modified xsi:type="dcterms:W3CDTF">2014-02-05T12:24:55Z</dcterms:modified>
</cp:coreProperties>
</file>